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id" ContentType="audio/mid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2" r:id="rId6"/>
    <p:sldId id="266" r:id="rId7"/>
    <p:sldId id="260" r:id="rId8"/>
    <p:sldId id="265" r:id="rId9"/>
    <p:sldId id="264" r:id="rId10"/>
    <p:sldId id="263" r:id="rId11"/>
    <p:sldId id="268" r:id="rId12"/>
    <p:sldId id="269" r:id="rId13"/>
    <p:sldId id="270" r:id="rId14"/>
    <p:sldId id="271" r:id="rId15"/>
    <p:sldId id="258" r:id="rId16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7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67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6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06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6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6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2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1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0D65-C846-41D7-99BB-34FC2352EAAC}" type="datetimeFigureOut">
              <a:rPr lang="ru-RU" smtClean="0"/>
              <a:t>25.10.2025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7F156-4876-45E8-AAFA-557EDD930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86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ulpole.ru/about/detail.php?SECTION_ID=77&amp;ID=226" TargetMode="External"/><Relationship Id="rId13" Type="http://schemas.openxmlformats.org/officeDocument/2006/relationships/hyperlink" Target="http://www.admrostov.ru/lodia.php" TargetMode="External"/><Relationship Id="rId3" Type="http://schemas.openxmlformats.org/officeDocument/2006/relationships/hyperlink" Target="http://www.epochtimes.ru/content/view/74060/81/?photos=16" TargetMode="External"/><Relationship Id="rId7" Type="http://schemas.openxmlformats.org/officeDocument/2006/relationships/hyperlink" Target="http://lori.ru/2861550" TargetMode="External"/><Relationship Id="rId12" Type="http://schemas.openxmlformats.org/officeDocument/2006/relationships/hyperlink" Target="http://www.mirf.ru/show_picture.php?id=3130" TargetMode="External"/><Relationship Id="rId2" Type="http://schemas.openxmlformats.org/officeDocument/2006/relationships/hyperlink" Target="http://etnopark.com/photo/goncharnye_izdelija/img_7811/36-0-20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nibo.ru/m267142/mir-kovannih-izdeliy.htm" TargetMode="External"/><Relationship Id="rId11" Type="http://schemas.openxmlformats.org/officeDocument/2006/relationships/hyperlink" Target="http://hmhsbritannic.ucoz.ru/photo/korabli_drevnosti/suda_drevnej_rusi/model_ladi/109-0-2898" TargetMode="External"/><Relationship Id="rId5" Type="http://schemas.openxmlformats.org/officeDocument/2006/relationships/hyperlink" Target="http://radar.ub.ua/ru/analitic/" TargetMode="External"/><Relationship Id="rId10" Type="http://schemas.openxmlformats.org/officeDocument/2006/relationships/hyperlink" Target="http://forum.anastasia.ru/post_755220.html" TargetMode="External"/><Relationship Id="rId4" Type="http://schemas.openxmlformats.org/officeDocument/2006/relationships/hyperlink" Target="http://saratov-class.ru/kompaniya-keramicheskij-blyuz.html?action=refreshCalendar&amp;month=10&amp;year=2020" TargetMode="External"/><Relationship Id="rId9" Type="http://schemas.openxmlformats.org/officeDocument/2006/relationships/hyperlink" Target="http://carving-wood.ru/foto7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636912"/>
            <a:ext cx="7488832" cy="3577952"/>
          </a:xfrm>
        </p:spPr>
        <p:txBody>
          <a:bodyPr>
            <a:normAutofit/>
          </a:bodyPr>
          <a:lstStyle/>
          <a:p>
            <a:endParaRPr lang="ru-RU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381" y="548680"/>
            <a:ext cx="80732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err="1"/>
              <a:t>Физминутка</a:t>
            </a:r>
            <a:r>
              <a:rPr lang="ru-RU" sz="5400" dirty="0"/>
              <a:t>: </a:t>
            </a:r>
          </a:p>
          <a:p>
            <a:pPr algn="ctr"/>
            <a:r>
              <a:rPr lang="ru-RU" sz="5400" dirty="0"/>
              <a:t>Славянские ремесленники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287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42"/>
    </mc:Choice>
    <mc:Fallback xmlns="">
      <p:transition spd="slow" advTm="634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4762500" cy="36957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11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3"/>
    </mc:Choice>
    <mc:Fallback xmlns="">
      <p:transition spd="slow" advTm="1024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52736"/>
            <a:ext cx="5715000" cy="4279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644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31"/>
    </mc:Choice>
    <mc:Fallback xmlns="">
      <p:transition spd="slow" advTm="1043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0808"/>
            <a:ext cx="5376597" cy="34563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6356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08"/>
    </mc:Choice>
    <mc:Fallback xmlns="">
      <p:transition spd="slow" advTm="1090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96752"/>
            <a:ext cx="5700660" cy="42897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6852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16"/>
    </mc:Choice>
    <mc:Fallback xmlns="">
      <p:transition spd="slow" advTm="1061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8175" y="296733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30565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>
                <a:hlinkClick r:id="rId2"/>
              </a:rPr>
              <a:t>http://etnopark.com/photo/goncharnye_izdelija/img_7811/36-0-2013</a:t>
            </a:r>
            <a:endParaRPr lang="ru-RU" sz="1800" dirty="0"/>
          </a:p>
          <a:p>
            <a:r>
              <a:rPr lang="en-US" sz="1800" dirty="0">
                <a:hlinkClick r:id="rId3"/>
              </a:rPr>
              <a:t>http://www.epochtimes.ru/content/view/74060/81/?photos=16</a:t>
            </a:r>
            <a:endParaRPr lang="ru-RU" sz="1800" dirty="0"/>
          </a:p>
          <a:p>
            <a:r>
              <a:rPr lang="en-US" sz="1800" dirty="0">
                <a:hlinkClick r:id="rId4"/>
              </a:rPr>
              <a:t>http://saratov-class.ru/kompaniya-keramicheskij-blyuz.html?action=refreshCalendar&amp;month=10&amp;year=2020</a:t>
            </a:r>
            <a:endParaRPr lang="ru-RU" sz="1800" dirty="0"/>
          </a:p>
          <a:p>
            <a:r>
              <a:rPr lang="en-US" sz="1800" dirty="0">
                <a:hlinkClick r:id="rId5"/>
              </a:rPr>
              <a:t>http://radar.ub.ua/ru/analitic/</a:t>
            </a:r>
            <a:endParaRPr lang="ru-RU" sz="1800" dirty="0"/>
          </a:p>
          <a:p>
            <a:r>
              <a:rPr lang="en-US" sz="1800" dirty="0">
                <a:hlinkClick r:id="rId6"/>
              </a:rPr>
              <a:t>http://www.unibo.ru/m267142/mir-kovannih-izdeliy.htm</a:t>
            </a:r>
            <a:endParaRPr lang="ru-RU" sz="1800" dirty="0"/>
          </a:p>
          <a:p>
            <a:r>
              <a:rPr lang="en-US" sz="1800" dirty="0">
                <a:hlinkClick r:id="rId7"/>
              </a:rPr>
              <a:t>http://lori.ru/2861550</a:t>
            </a:r>
            <a:endParaRPr lang="ru-RU" sz="1800" dirty="0"/>
          </a:p>
          <a:p>
            <a:r>
              <a:rPr lang="en-US" sz="1800" dirty="0">
                <a:hlinkClick r:id="rId8"/>
              </a:rPr>
              <a:t>http://www.kulpole.ru/about/detail.php?SECTION_ID=77&amp;ID=226</a:t>
            </a:r>
            <a:endParaRPr lang="ru-RU" sz="1800" dirty="0"/>
          </a:p>
          <a:p>
            <a:r>
              <a:rPr lang="en-US" sz="1800" dirty="0">
                <a:hlinkClick r:id="rId9"/>
              </a:rPr>
              <a:t>http://carving-wood.ru/foto7.htm</a:t>
            </a:r>
            <a:endParaRPr lang="ru-RU" sz="1800" dirty="0"/>
          </a:p>
          <a:p>
            <a:r>
              <a:rPr lang="en-US" sz="1800" dirty="0">
                <a:hlinkClick r:id="rId10"/>
              </a:rPr>
              <a:t>http://forum.anastasia.ru/post_755220.html</a:t>
            </a:r>
            <a:endParaRPr lang="ru-RU" sz="1800" dirty="0"/>
          </a:p>
          <a:p>
            <a:r>
              <a:rPr lang="en-US" sz="1800" dirty="0">
                <a:hlinkClick r:id="rId11"/>
              </a:rPr>
              <a:t>http://hmhsbritannic.ucoz.ru/photo/korabli_drevnosti/suda_drevnej_rusi/model_ladi/109-0-2898</a:t>
            </a:r>
            <a:endParaRPr lang="ru-RU" sz="1800" dirty="0"/>
          </a:p>
          <a:p>
            <a:r>
              <a:rPr lang="en-US" sz="1800" dirty="0">
                <a:hlinkClick r:id="rId12"/>
              </a:rPr>
              <a:t>http://www.mirf.ru/show_picture.php?id=3130</a:t>
            </a:r>
            <a:endParaRPr lang="ru-RU" sz="1800" dirty="0"/>
          </a:p>
          <a:p>
            <a:r>
              <a:rPr lang="en-US" sz="1800" dirty="0">
                <a:hlinkClick r:id="rId13"/>
              </a:rPr>
              <a:t>http://www.admrostov.ru/lodia.php</a:t>
            </a:r>
            <a:endParaRPr lang="ru-RU" sz="1800" dirty="0"/>
          </a:p>
          <a:p>
            <a:r>
              <a:rPr lang="en-US" sz="1800" dirty="0"/>
              <a:t>http://school-collection.edu.ru/catalog/res/60ec54f9-5cfb-4a4d-a7e5-453835df8f7e/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7461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Изделия </a:t>
            </a:r>
            <a:r>
              <a:rPr lang="ru-RU" b="1" dirty="0"/>
              <a:t>гончара</a:t>
            </a:r>
            <a:r>
              <a:rPr lang="ru-RU" dirty="0"/>
              <a:t> – руки к плечам, вращения локтями вперед и назад;</a:t>
            </a:r>
          </a:p>
          <a:p>
            <a:r>
              <a:rPr lang="ru-RU" dirty="0"/>
              <a:t>Изделия </a:t>
            </a:r>
            <a:r>
              <a:rPr lang="ru-RU" b="1" dirty="0" err="1"/>
              <a:t>ладейщика</a:t>
            </a:r>
            <a:r>
              <a:rPr lang="ru-RU" dirty="0"/>
              <a:t> – руки на пояс, наклоны влево, вправо;</a:t>
            </a:r>
          </a:p>
          <a:p>
            <a:r>
              <a:rPr lang="ru-RU" dirty="0"/>
              <a:t>Изделия </a:t>
            </a:r>
            <a:r>
              <a:rPr lang="ru-RU" b="1" dirty="0"/>
              <a:t>кузнеца</a:t>
            </a:r>
            <a:r>
              <a:rPr lang="ru-RU" dirty="0"/>
              <a:t> – посмотрели глазами влево, вправо, вверх, вниз;</a:t>
            </a:r>
          </a:p>
          <a:p>
            <a:r>
              <a:rPr lang="ru-RU" dirty="0"/>
              <a:t>Изделия </a:t>
            </a:r>
            <a:r>
              <a:rPr lang="ru-RU" b="1" dirty="0"/>
              <a:t>бондаря</a:t>
            </a:r>
            <a:r>
              <a:rPr lang="ru-RU" dirty="0"/>
              <a:t> – покрутили головой влево, вправо.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dirty="0"/>
              <a:t>Исходная позиция – встать возле парты.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69269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Упражнения выполняются в зависимости от картинки на экране.</a:t>
            </a:r>
          </a:p>
        </p:txBody>
      </p:sp>
    </p:spTree>
    <p:extLst>
      <p:ext uri="{BB962C8B-B14F-4D97-AF65-F5344CB8AC3E}">
        <p14:creationId xmlns:p14="http://schemas.microsoft.com/office/powerpoint/2010/main" val="279971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62"/>
    </mc:Choice>
    <mc:Fallback xmlns="">
      <p:transition spd="slow" advTm="1326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6047215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5920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80"/>
    </mc:Choice>
    <mc:Fallback xmlns="">
      <p:transition spd="slow" advTm="1288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30972"/>
            <a:ext cx="4608512" cy="60709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montazhniki1.mi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48119" y="26369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6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90"/>
    </mc:Choice>
    <mc:Fallback xmlns="">
      <p:transition spd="slow" advTm="100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120680" cy="41314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3303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2"/>
    </mc:Choice>
    <mc:Fallback xmlns="">
      <p:transition spd="slow" advTm="983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048672" cy="40324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0985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63"/>
    </mc:Choice>
    <mc:Fallback xmlns="">
      <p:transition spd="slow" advTm="976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5704347" cy="42592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2093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35"/>
    </mc:Choice>
    <mc:Fallback xmlns="">
      <p:transition spd="slow" advTm="953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80728"/>
            <a:ext cx="6066267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2724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21"/>
    </mc:Choice>
    <mc:Fallback xmlns="">
      <p:transition spd="slow" advTm="932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68760"/>
            <a:ext cx="5452967" cy="45259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7749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61"/>
    </mc:Choice>
    <mc:Fallback xmlns="">
      <p:transition spd="slow" advTm="9161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268</Words>
  <Application>Microsoft Office PowerPoint</Application>
  <PresentationFormat>Экран (4:3)</PresentationFormat>
  <Paragraphs>23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Физминутка: Славянские ремесленники</dc:title>
  <dc:creator>Лютоевы</dc:creator>
  <cp:lastModifiedBy>user</cp:lastModifiedBy>
  <cp:revision>9</cp:revision>
  <cp:lastPrinted>2025-10-25T08:38:35Z</cp:lastPrinted>
  <dcterms:created xsi:type="dcterms:W3CDTF">2014-03-09T12:50:38Z</dcterms:created>
  <dcterms:modified xsi:type="dcterms:W3CDTF">2025-10-25T09:05:53Z</dcterms:modified>
</cp:coreProperties>
</file>